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50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256" r:id="rId19"/>
    <p:sldId id="379" r:id="rId20"/>
    <p:sldId id="380" r:id="rId21"/>
    <p:sldId id="388" r:id="rId22"/>
    <p:sldId id="389" r:id="rId23"/>
    <p:sldId id="390" r:id="rId24"/>
    <p:sldId id="391" r:id="rId25"/>
    <p:sldId id="392" r:id="rId26"/>
    <p:sldId id="393" r:id="rId27"/>
    <p:sldId id="385" r:id="rId28"/>
    <p:sldId id="386" r:id="rId29"/>
    <p:sldId id="387" r:id="rId30"/>
    <p:sldId id="381" r:id="rId31"/>
    <p:sldId id="382" r:id="rId32"/>
    <p:sldId id="383" r:id="rId33"/>
    <p:sldId id="384" r:id="rId34"/>
    <p:sldId id="362" r:id="rId35"/>
    <p:sldId id="350" r:id="rId36"/>
    <p:sldId id="351" r:id="rId37"/>
    <p:sldId id="352" r:id="rId38"/>
    <p:sldId id="353" r:id="rId39"/>
    <p:sldId id="354" r:id="rId40"/>
    <p:sldId id="374" r:id="rId41"/>
    <p:sldId id="375" r:id="rId42"/>
    <p:sldId id="355" r:id="rId43"/>
    <p:sldId id="356" r:id="rId44"/>
    <p:sldId id="357" r:id="rId45"/>
    <p:sldId id="358" r:id="rId46"/>
    <p:sldId id="359" r:id="rId47"/>
    <p:sldId id="360" r:id="rId48"/>
    <p:sldId id="361" r:id="rId49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51"/>
      <p:bold r:id="rId52"/>
      <p:italic r:id="rId53"/>
      <p:boldItalic r:id="rId54"/>
    </p:embeddedFont>
    <p:embeddedFont>
      <p:font typeface="Vidaloka" panose="020B0604020202020204" charset="0"/>
      <p:regular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  <pc:docChgLst>
    <pc:chgData name="Cao Thanh" userId="df5f5f63f1938975" providerId="LiveId" clId="{24D06B41-44B0-476F-AA6D-6F06AFEEE953}"/>
    <pc:docChg chg="custSel addSld delSld modSld">
      <pc:chgData name="Cao Thanh" userId="df5f5f63f1938975" providerId="LiveId" clId="{24D06B41-44B0-476F-AA6D-6F06AFEEE953}" dt="2024-08-14T05:40:54.048" v="29" actId="1076"/>
      <pc:docMkLst>
        <pc:docMk/>
      </pc:docMkLst>
      <pc:sldChg chg="modSp add mod">
        <pc:chgData name="Cao Thanh" userId="df5f5f63f1938975" providerId="LiveId" clId="{24D06B41-44B0-476F-AA6D-6F06AFEEE953}" dt="2024-08-14T05:38:29.316" v="5" actId="114"/>
        <pc:sldMkLst>
          <pc:docMk/>
          <pc:sldMk cId="2773711571" sldId="256"/>
        </pc:sldMkLst>
        <pc:spChg chg="mod">
          <ac:chgData name="Cao Thanh" userId="df5f5f63f1938975" providerId="LiveId" clId="{24D06B41-44B0-476F-AA6D-6F06AFEEE953}" dt="2024-08-14T05:38:24.304" v="2" actId="113"/>
          <ac:spMkLst>
            <pc:docMk/>
            <pc:sldMk cId="2773711571" sldId="256"/>
            <ac:spMk id="2" creationId="{2038F452-0E4B-EE8A-904D-01AE9B444040}"/>
          </ac:spMkLst>
        </pc:spChg>
        <pc:spChg chg="mod">
          <ac:chgData name="Cao Thanh" userId="df5f5f63f1938975" providerId="LiveId" clId="{24D06B41-44B0-476F-AA6D-6F06AFEEE953}" dt="2024-08-14T05:38:29.316" v="5" actId="114"/>
          <ac:spMkLst>
            <pc:docMk/>
            <pc:sldMk cId="2773711571" sldId="256"/>
            <ac:spMk id="3" creationId="{1012798C-0D5A-8A42-4282-41BA020BCDF2}"/>
          </ac:spMkLst>
        </pc:spChg>
      </pc:sldChg>
      <pc:sldChg chg="addSp modSp new mod">
        <pc:chgData name="Cao Thanh" userId="df5f5f63f1938975" providerId="LiveId" clId="{24D06B41-44B0-476F-AA6D-6F06AFEEE953}" dt="2024-08-14T05:40:01.065" v="19" actId="403"/>
        <pc:sldMkLst>
          <pc:docMk/>
          <pc:sldMk cId="171471071" sldId="379"/>
        </pc:sldMkLst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2" creationId="{8EA83301-340E-FC9A-793B-C9DA669CAE50}"/>
          </ac:spMkLst>
        </pc:spChg>
        <pc:spChg chg="add mod">
          <ac:chgData name="Cao Thanh" userId="df5f5f63f1938975" providerId="LiveId" clId="{24D06B41-44B0-476F-AA6D-6F06AFEEE953}" dt="2024-08-14T05:39:52.578" v="17" actId="403"/>
          <ac:spMkLst>
            <pc:docMk/>
            <pc:sldMk cId="171471071" sldId="379"/>
            <ac:spMk id="3" creationId="{EC65803B-276D-A181-53F2-48F4E10A8CA2}"/>
          </ac:spMkLst>
        </pc:spChg>
        <pc:spChg chg="add mod">
          <ac:chgData name="Cao Thanh" userId="df5f5f63f1938975" providerId="LiveId" clId="{24D06B41-44B0-476F-AA6D-6F06AFEEE953}" dt="2024-08-14T05:40:01.065" v="19" actId="403"/>
          <ac:spMkLst>
            <pc:docMk/>
            <pc:sldMk cId="171471071" sldId="379"/>
            <ac:spMk id="5" creationId="{0060585B-83BA-250A-1619-68283020E9D4}"/>
          </ac:spMkLst>
        </pc:spChg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6" creationId="{6AF0957B-E0FE-1029-70F6-60E30EFD3E2B}"/>
          </ac:spMkLst>
        </pc:spChg>
        <pc:picChg chg="add mod">
          <ac:chgData name="Cao Thanh" userId="df5f5f63f1938975" providerId="LiveId" clId="{24D06B41-44B0-476F-AA6D-6F06AFEEE953}" dt="2024-08-14T05:39:58.095" v="18" actId="1076"/>
          <ac:picMkLst>
            <pc:docMk/>
            <pc:sldMk cId="171471071" sldId="379"/>
            <ac:picMk id="4" creationId="{FE1ADD35-8E35-0D5C-0B4F-007BFE867574}"/>
          </ac:picMkLst>
        </pc:picChg>
        <pc:picChg chg="add mod">
          <ac:chgData name="Cao Thanh" userId="df5f5f63f1938975" providerId="LiveId" clId="{24D06B41-44B0-476F-AA6D-6F06AFEEE953}" dt="2024-08-14T05:39:10.600" v="8"/>
          <ac:picMkLst>
            <pc:docMk/>
            <pc:sldMk cId="171471071" sldId="379"/>
            <ac:picMk id="8" creationId="{9B3B9722-7458-31B1-EDDF-352B73042B3E}"/>
          </ac:picMkLst>
        </pc:picChg>
      </pc:sldChg>
      <pc:sldChg chg="addSp modSp new mod">
        <pc:chgData name="Cao Thanh" userId="df5f5f63f1938975" providerId="LiveId" clId="{24D06B41-44B0-476F-AA6D-6F06AFEEE953}" dt="2024-08-14T05:40:54.048" v="29" actId="1076"/>
        <pc:sldMkLst>
          <pc:docMk/>
          <pc:sldMk cId="1482770122" sldId="380"/>
        </pc:sldMkLst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2" creationId="{325288B5-C91C-EB10-1A4D-2A021FE35D0A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3" creationId="{5D7AC36A-3DA7-3545-C299-84158F00766E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4" creationId="{72C45A7F-C430-0D4D-0025-86A36B55E859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5" creationId="{184B5E33-275A-285D-9F0E-7C8CDAF24378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6" creationId="{7E6652A7-0636-C067-8403-4976B53839F7}"/>
          </ac:spMkLst>
        </pc:spChg>
      </pc:sldChg>
      <pc:sldChg chg="add del">
        <pc:chgData name="Cao Thanh" userId="df5f5f63f1938975" providerId="LiveId" clId="{24D06B41-44B0-476F-AA6D-6F06AFEEE953}" dt="2024-08-14T05:39:30.823" v="10"/>
        <pc:sldMkLst>
          <pc:docMk/>
          <pc:sldMk cId="2098116231" sldId="380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20BF-D7ED-4000-8212-91C9DA638BC9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2960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96" r:id="rId4"/>
    <p:sldLayoutId id="2147483697" r:id="rId5"/>
    <p:sldLayoutId id="2147483698" r:id="rId6"/>
    <p:sldLayoutId id="214748369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38F452-0E4B-EE8A-904D-01AE9B444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575" b="1" dirty="0" err="1">
                <a:latin typeface="+mj-lt"/>
              </a:rPr>
              <a:t>Giải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pháp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cá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nhân</a:t>
            </a:r>
            <a:r>
              <a:rPr lang="en-US" sz="4575" b="1" dirty="0">
                <a:latin typeface="+mj-lt"/>
              </a:rPr>
              <a:t> :</a:t>
            </a:r>
            <a:br>
              <a:rPr lang="en-US" sz="4575" b="1" dirty="0">
                <a:latin typeface="+mj-lt"/>
              </a:rPr>
            </a:br>
            <a:r>
              <a:rPr lang="en-US" sz="4575" b="1" dirty="0" err="1">
                <a:latin typeface="+mj-lt"/>
              </a:rPr>
              <a:t>Mùa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hè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của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sinh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viên</a:t>
            </a:r>
            <a:br>
              <a:rPr lang="en-US" sz="4575" b="1" dirty="0">
                <a:latin typeface="+mj-lt"/>
              </a:rPr>
            </a:br>
            <a:r>
              <a:rPr lang="en-US" sz="4575" b="1" dirty="0">
                <a:latin typeface="+mj-lt"/>
              </a:rPr>
              <a:t>” Thành </a:t>
            </a:r>
            <a:r>
              <a:rPr lang="en-US" sz="4575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”</a:t>
            </a:r>
            <a:endParaRPr lang="vi-VN" b="1" dirty="0">
              <a:latin typeface="+mj-lt"/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012798C-0D5A-8A42-4282-41BA020BC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628" y="3562954"/>
            <a:ext cx="6914637" cy="4419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11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1">
            <a:extLst>
              <a:ext uri="{FF2B5EF4-FFF2-40B4-BE49-F238E27FC236}">
                <a16:creationId xmlns:a16="http://schemas.microsoft.com/office/drawing/2014/main" id="{EC65803B-276D-A181-53F2-48F4E10A8CA2}"/>
              </a:ext>
            </a:extLst>
          </p:cNvPr>
          <p:cNvSpPr txBox="1">
            <a:spLocks/>
          </p:cNvSpPr>
          <p:nvPr/>
        </p:nvSpPr>
        <p:spPr>
          <a:xfrm>
            <a:off x="130098" y="425493"/>
            <a:ext cx="7315201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dirty="0">
                <a:latin typeface="+mn-lt"/>
              </a:rPr>
              <a:t>1/ Chi tiết giải pháp</a:t>
            </a:r>
          </a:p>
        </p:txBody>
      </p:sp>
      <p:pic>
        <p:nvPicPr>
          <p:cNvPr id="4" name="Chỗ dành sẵn cho Nội dung 7">
            <a:extLst>
              <a:ext uri="{FF2B5EF4-FFF2-40B4-BE49-F238E27FC236}">
                <a16:creationId xmlns:a16="http://schemas.microsoft.com/office/drawing/2014/main" id="{FE1ADD35-8E35-0D5C-0B4F-007BFE86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9" y="1291284"/>
            <a:ext cx="3531183" cy="3087435"/>
          </a:xfrm>
          <a:prstGeom prst="rect">
            <a:avLst/>
          </a:prstGeom>
        </p:spPr>
      </p:pic>
      <p:sp>
        <p:nvSpPr>
          <p:cNvPr id="5" name="Chỗ dành sẵn cho Nội dung 5">
            <a:extLst>
              <a:ext uri="{FF2B5EF4-FFF2-40B4-BE49-F238E27FC236}">
                <a16:creationId xmlns:a16="http://schemas.microsoft.com/office/drawing/2014/main" id="{0060585B-83BA-250A-1619-68283020E9D4}"/>
              </a:ext>
            </a:extLst>
          </p:cNvPr>
          <p:cNvSpPr txBox="1">
            <a:spLocks/>
          </p:cNvSpPr>
          <p:nvPr/>
        </p:nvSpPr>
        <p:spPr>
          <a:xfrm>
            <a:off x="3983544" y="1291284"/>
            <a:ext cx="4372435" cy="12284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dirty="0">
                <a:latin typeface="+mn-lt"/>
              </a:rPr>
              <a:t>6h: có mặt tại sảnh E1</a:t>
            </a:r>
          </a:p>
          <a:p>
            <a:r>
              <a:rPr lang="vi-VN" sz="2000" dirty="0">
                <a:latin typeface="+mn-lt"/>
              </a:rPr>
              <a:t>9h-14g : Tổ chức đi tham quan, gặp gỡ các hoạt động trải nghiệm </a:t>
            </a:r>
          </a:p>
          <a:p>
            <a:r>
              <a:rPr lang="vi-VN" sz="2000" dirty="0">
                <a:latin typeface="+mn-lt"/>
              </a:rPr>
              <a:t>15g: liveshow ca nhạc</a:t>
            </a:r>
          </a:p>
          <a:p>
            <a:r>
              <a:rPr lang="vi-VN" sz="2000" dirty="0">
                <a:latin typeface="+mn-lt"/>
              </a:rPr>
              <a:t>16h15: tập trung và chuẩn bị về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buýt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sinh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50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Tp.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Vũng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Tàu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tổ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trò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chơi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tham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quan</a:t>
            </a:r>
            <a:endParaRPr lang="en-US" sz="2000" dirty="0">
              <a:latin typeface="+mn-lt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+mn-lt"/>
                <a:cs typeface="Times New Roman" panose="02020603050405020304" pitchFamily="18" charset="0"/>
              </a:rPr>
              <a:t>Chi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endParaRPr lang="vi-V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47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latin typeface="+mj-lt"/>
              </a:rPr>
              <a:t>Tìm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ra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các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giải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spc="-25" dirty="0">
                <a:latin typeface="+mj-lt"/>
              </a:rPr>
              <a:t> </a:t>
            </a:r>
            <a:r>
              <a:rPr lang="en-US" spc="-20" dirty="0" err="1">
                <a:latin typeface="+mj-lt"/>
              </a:rPr>
              <a:t>giúp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sinh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viên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cảm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thấy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thoải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mái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vào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học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kỳ</a:t>
            </a:r>
            <a:r>
              <a:rPr lang="en-US" spc="-20" dirty="0">
                <a:latin typeface="+mj-lt"/>
              </a:rPr>
              <a:t> </a:t>
            </a:r>
            <a:r>
              <a:rPr lang="en-US" spc="-25" dirty="0" err="1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25288B5-C91C-EB10-1A4D-2A021FE35D0A}"/>
              </a:ext>
            </a:extLst>
          </p:cNvPr>
          <p:cNvSpPr txBox="1">
            <a:spLocks/>
          </p:cNvSpPr>
          <p:nvPr/>
        </p:nvSpPr>
        <p:spPr>
          <a:xfrm>
            <a:off x="170984" y="332702"/>
            <a:ext cx="8092414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>
                <a:latin typeface="+mj-lt"/>
                <a:cs typeface="Times New Roman" panose="02020603050405020304" pitchFamily="18" charset="0"/>
              </a:rPr>
              <a:t>2/ </a:t>
            </a:r>
            <a:r>
              <a:rPr lang="en-US" sz="3200" b="1">
                <a:latin typeface="+mj-lt"/>
                <a:cs typeface="Times New Roman" panose="02020603050405020304" pitchFamily="18" charset="0"/>
              </a:rPr>
              <a:t>MÔ HÌNH SWOT</a:t>
            </a:r>
            <a:endParaRPr lang="vi-VN" sz="32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D7AC36A-3DA7-3545-C299-84158F00766E}"/>
              </a:ext>
            </a:extLst>
          </p:cNvPr>
          <p:cNvSpPr txBox="1">
            <a:spLocks/>
          </p:cNvSpPr>
          <p:nvPr/>
        </p:nvSpPr>
        <p:spPr>
          <a:xfrm>
            <a:off x="0" y="1118502"/>
            <a:ext cx="4371277" cy="201465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lnSpc>
                <a:spcPct val="150000"/>
              </a:lnSpc>
            </a:pPr>
            <a:r>
              <a:rPr lang="vi-VN" sz="2000" b="1" dirty="0">
                <a:latin typeface="+mn-lt"/>
              </a:rPr>
              <a:t>Điểm mạnh (S): 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-Thời gian ngắn , giúp sinh viên kết hợp giữa   học và làm.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-Phù hợp với nhiều sinh viên.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-Quảng bá hình ảnh sinh viên trường HUTECH đến các nơi chưa được tiếp cận </a:t>
            </a:r>
          </a:p>
        </p:txBody>
      </p:sp>
      <p:sp>
        <p:nvSpPr>
          <p:cNvPr id="4" name="Chỗ dành sẵn cho Nội dung 5">
            <a:extLst>
              <a:ext uri="{FF2B5EF4-FFF2-40B4-BE49-F238E27FC236}">
                <a16:creationId xmlns:a16="http://schemas.microsoft.com/office/drawing/2014/main" id="{72C45A7F-C430-0D4D-0025-86A36B55E859}"/>
              </a:ext>
            </a:extLst>
          </p:cNvPr>
          <p:cNvSpPr txBox="1">
            <a:spLocks/>
          </p:cNvSpPr>
          <p:nvPr/>
        </p:nvSpPr>
        <p:spPr>
          <a:xfrm>
            <a:off x="-44606" y="3063164"/>
            <a:ext cx="4415883" cy="2014654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>
              <a:spcBef>
                <a:spcPts val="180"/>
              </a:spcBef>
            </a:pPr>
            <a:r>
              <a:rPr lang="vi-VN" sz="6200" b="1">
                <a:latin typeface="+mn-lt"/>
              </a:rPr>
              <a:t>Cơ hội (O):</a:t>
            </a:r>
          </a:p>
          <a:p>
            <a:pPr marL="114300" algn="just">
              <a:spcBef>
                <a:spcPts val="180"/>
              </a:spcBef>
            </a:pPr>
            <a:r>
              <a:rPr lang="vi-VN" sz="49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-Trường HUTECH trích khoảng ít chi phí cho việc hỗ trợ sinh viên </a:t>
            </a:r>
          </a:p>
          <a:p>
            <a:pPr marL="114300"/>
            <a:r>
              <a:rPr lang="vi-VN" sz="4900" kern="100">
                <a:latin typeface="+mn-lt"/>
                <a:ea typeface="MS Mincho" panose="02020609040205080304" pitchFamily="49" charset="-128"/>
              </a:rPr>
              <a:t>-Sinh viên nghiêm túc thực hiện đầy đủ chính xác các yêu cầu của phía thực hiện chương trình.</a:t>
            </a:r>
          </a:p>
          <a:p>
            <a:r>
              <a:rPr lang="vi-VN" sz="4900" kern="100">
                <a:latin typeface="+mj-lt"/>
                <a:ea typeface="MS Mincho" panose="02020609040205080304" pitchFamily="49" charset="-128"/>
              </a:rPr>
              <a:t>  </a:t>
            </a:r>
            <a:endParaRPr lang="vi-VN" sz="4900" kern="100" dirty="0">
              <a:latin typeface="+mj-lt"/>
              <a:ea typeface="MS Mincho" panose="02020609040205080304" pitchFamily="49" charset="-128"/>
            </a:endParaRPr>
          </a:p>
          <a:p>
            <a:endParaRPr lang="vi-VN" dirty="0"/>
          </a:p>
        </p:txBody>
      </p:sp>
      <p:sp>
        <p:nvSpPr>
          <p:cNvPr id="5" name="Hộp Văn bản 10">
            <a:extLst>
              <a:ext uri="{FF2B5EF4-FFF2-40B4-BE49-F238E27FC236}">
                <a16:creationId xmlns:a16="http://schemas.microsoft.com/office/drawing/2014/main" id="{184B5E33-275A-285D-9F0E-7C8CDAF24378}"/>
              </a:ext>
            </a:extLst>
          </p:cNvPr>
          <p:cNvSpPr txBox="1"/>
          <p:nvPr/>
        </p:nvSpPr>
        <p:spPr>
          <a:xfrm>
            <a:off x="4371277" y="1160592"/>
            <a:ext cx="4014439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>
                <a:latin typeface="+mn-lt"/>
              </a:rPr>
              <a:t>  Điểm yếu (W):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-Cần nguồn kinh phí lớn nếu các sinh viên tham gia hết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-Việc đi lại gây nhiều khó khăn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Công tác chuẩn bị lâu, nguồn nhân lực lớn</a:t>
            </a:r>
            <a:endParaRPr lang="vi-VN" sz="1600">
              <a:latin typeface="+mn-lt"/>
            </a:endParaRPr>
          </a:p>
          <a:p>
            <a:endParaRPr lang="vi-VN" dirty="0"/>
          </a:p>
        </p:txBody>
      </p:sp>
      <p:sp>
        <p:nvSpPr>
          <p:cNvPr id="6" name="Hộp Văn bản 11">
            <a:extLst>
              <a:ext uri="{FF2B5EF4-FFF2-40B4-BE49-F238E27FC236}">
                <a16:creationId xmlns:a16="http://schemas.microsoft.com/office/drawing/2014/main" id="{7E6652A7-0636-C067-8403-4976B53839F7}"/>
              </a:ext>
            </a:extLst>
          </p:cNvPr>
          <p:cNvSpPr txBox="1"/>
          <p:nvPr/>
        </p:nvSpPr>
        <p:spPr>
          <a:xfrm>
            <a:off x="4571999" y="3063164"/>
            <a:ext cx="46389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latin typeface="+mn-lt"/>
              </a:rPr>
              <a:t>Thách thức (T):</a:t>
            </a: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-Sinh viên còn hạn chế về hòa nhập tốt đối với các hoạt động ngoài trời.</a:t>
            </a:r>
            <a:endParaRPr lang="vi-VN" sz="16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-Thời tiết hay mưa gây khó khăn trong công tác chuẩn bị các hoạt động .</a:t>
            </a:r>
            <a:endParaRPr lang="vi-VN" sz="1600" dirty="0">
              <a:latin typeface="+mn-lt"/>
            </a:endParaRPr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482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773149" y="1219199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festival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Phạm Đức Khang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86838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2609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8h00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8h10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– 8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h20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8h3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0 – 11h45:Tổ chức ngày hội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FESTIVAL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D0C3B0-F8D9-6EE9-64E3-FDB04FB3E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296"/>
            <a:ext cx="2848022" cy="356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027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715204"/>
            <a:ext cx="898044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Bố trí: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Sân trường hoặc hội trường chính:</a:t>
            </a:r>
            <a:r>
              <a:rPr lang="vi-VN" sz="2000" dirty="0"/>
              <a:t> Dùng làm khu vực tổ chức các hoạt động chính.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Phòng học lớn:</a:t>
            </a:r>
            <a:r>
              <a:rPr lang="vi-VN" sz="2000" dirty="0"/>
              <a:t> Dùng làm khu vực triển lãm hoặc tổ chức các hội thảo nhỏ.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Khu vực căng-tin hoặc sân bóng:</a:t>
            </a:r>
            <a:r>
              <a:rPr lang="vi-VN" sz="2000" dirty="0"/>
              <a:t> Có thể tận dụng để tổ chức các gian hàng ẩm thực hoặc trò chơi.</a:t>
            </a:r>
          </a:p>
          <a:p>
            <a:r>
              <a:rPr lang="vi-VN" sz="2000" b="1" dirty="0"/>
              <a:t>Vận hành: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Nhân sự:</a:t>
            </a:r>
            <a:r>
              <a:rPr lang="vi-VN" sz="2000" dirty="0"/>
              <a:t> Sinh viên tình nguyện là nguồn nhân sự chính, từ các câu lạc bộ và các khoa.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Thiết bị:</a:t>
            </a:r>
            <a:r>
              <a:rPr lang="vi-VN" sz="2000" dirty="0"/>
              <a:t> Sử dụng hệ thống âm thanh, ánh sáng, và thiết bị có sẵn của nhà trường.</a:t>
            </a:r>
          </a:p>
        </p:txBody>
      </p:sp>
    </p:spTree>
    <p:extLst>
      <p:ext uri="{BB962C8B-B14F-4D97-AF65-F5344CB8AC3E}">
        <p14:creationId xmlns:p14="http://schemas.microsoft.com/office/powerpoint/2010/main" val="3278931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hỗ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4151031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Truyền thông</a:t>
            </a:r>
          </a:p>
          <a:p>
            <a:r>
              <a:rPr lang="vi-VN" sz="2000" b="1" dirty="0"/>
              <a:t>Chiến lược truyền thông: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Trước sự kiện:</a:t>
            </a:r>
            <a:r>
              <a:rPr lang="vi-VN" sz="2000" dirty="0"/>
              <a:t> Sử dụng các kênh nội bộ của trường để quảng bá, như email sinh viên, bảng thông báo và các buổi giới thiệu sự kiện tại các lớp học.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Trong sự kiện:</a:t>
            </a:r>
            <a:r>
              <a:rPr lang="vi-VN" sz="2000" dirty="0"/>
              <a:t> Livestream qua các kênh mạng xã hội của trường hoặc nhóm sinh viên để thu hút sự quan tâm từ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Sau sự kiện:</a:t>
            </a:r>
            <a:r>
              <a:rPr lang="vi-VN" sz="2000" dirty="0"/>
              <a:t> Tận dụng các sinh viên khoa truyền thông để viết bài tổng kết và chia sẻ hình ảnh, video trên các nền tảng trực tuyến của trường.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03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356839" y="347242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85851" y="950813"/>
            <a:ext cx="40070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Điểm mạnh: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Tận dụng tối đa nguồn lực sẵn có:</a:t>
            </a:r>
            <a:r>
              <a:rPr lang="vi-VN" dirty="0"/>
              <a:t> Tận dụng cơ sở vật chất, thiết bị, và nhân sự của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Hỗ trợ mạnh từ nhà trường:</a:t>
            </a:r>
            <a:r>
              <a:rPr lang="vi-VN" dirty="0"/>
              <a:t> Có sự hỗ trợ tài chính và kỹ thuật từ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Cộng đồng sinh viên mạnh mẽ:</a:t>
            </a:r>
            <a:r>
              <a:rPr lang="vi-VN" dirty="0"/>
              <a:t> Khả năng huy động sự tham gia và hỗ trợ từ đông đảo sinh viên.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Điểm yếu: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quy mô:</a:t>
            </a:r>
            <a:r>
              <a:rPr lang="vi-VN" sz="1600" dirty="0"/>
              <a:t> Với ngân sách hạn chế, quy mô sự kiện có thể bị giới hạn.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Phụ thuộc vào nguồn lực nội bộ:</a:t>
            </a:r>
            <a:r>
              <a:rPr lang="vi-VN" sz="1600" dirty="0"/>
              <a:t> Phải dựa hoàn toàn vào sự hỗ trợ của nhà trường và sinh viên, có thể gặp khó khăn nếu thiếu kinh nghiệm.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Cơ hội: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Tăng cường tinh thần cộng đồng:</a:t>
            </a:r>
            <a:r>
              <a:rPr lang="vi-VN" dirty="0"/>
              <a:t> Sự kiện có thể là cơ hội để gắn kết sinh viên và nâng cao tinh thần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Phát triển kỹ năng:</a:t>
            </a:r>
            <a:r>
              <a:rPr lang="vi-VN" dirty="0"/>
              <a:t> Tạo cơ hội cho sinh viên tham gia tổ chức và học hỏi kinh nghiệm thực tiễn.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Thách thức: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tài chính:</a:t>
            </a:r>
            <a:r>
              <a:rPr lang="vi-VN" sz="1600" dirty="0"/>
              <a:t> Sự kiện có thể gặp khó khăn nếu nhà trường không thể cung cấp đủ kinh phí.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Rủi ro tổ chức:</a:t>
            </a:r>
            <a:r>
              <a:rPr lang="vi-VN" sz="1600" dirty="0"/>
              <a:t> Khả năng gặp vấn đề trong tổ chức do thiếu kinh nghiệm và tài nguyên.</a:t>
            </a:r>
          </a:p>
        </p:txBody>
      </p:sp>
    </p:spTree>
    <p:extLst>
      <p:ext uri="{BB962C8B-B14F-4D97-AF65-F5344CB8AC3E}">
        <p14:creationId xmlns:p14="http://schemas.microsoft.com/office/powerpoint/2010/main" val="558600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394171-D5C5-4A56-7A1A-FCEB857F8C0D}"/>
              </a:ext>
            </a:extLst>
          </p:cNvPr>
          <p:cNvSpPr txBox="1"/>
          <p:nvPr/>
        </p:nvSpPr>
        <p:spPr>
          <a:xfrm>
            <a:off x="488195" y="1131376"/>
            <a:ext cx="84698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GIẢI PHÁP CÁ NHÂN:</a:t>
            </a:r>
          </a:p>
          <a:p>
            <a:r>
              <a:rPr lang="vi-VN" sz="2800" b="1" dirty="0"/>
              <a:t>“</a:t>
            </a:r>
            <a:r>
              <a:rPr lang="vi-VN" sz="36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sz="3600" b="1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sz="3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vi-VN" sz="3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hè linh hoạt theo hình thức hybrid”</a:t>
            </a: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r>
              <a:rPr lang="vi-VN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Người thực hiện: Trần Minh Tiến</a:t>
            </a:r>
            <a:endParaRPr lang="vi-VN" b="1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7228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7872B9-625F-6852-25B9-75197E74335E}"/>
              </a:ext>
            </a:extLst>
          </p:cNvPr>
          <p:cNvSpPr txBox="1"/>
          <p:nvPr/>
        </p:nvSpPr>
        <p:spPr>
          <a:xfrm>
            <a:off x="3812583" y="743918"/>
            <a:ext cx="4641742" cy="3283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Chương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hè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kết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giữa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trường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thuyết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được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giúp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từ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xa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về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yêu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cầu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thảo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luận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nhóm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hành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hoặc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làm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án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nhưng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với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lịch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chọn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tham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phù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vi-VN" kern="1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Sử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dụng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nền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tảng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hiện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đại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như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Zoom, Microsoft Teams, Moodle, hay Google Classroom </a:t>
            </a:r>
            <a:endParaRPr lang="en-US" kern="100" dirty="0">
              <a:solidFill>
                <a:srgbClr val="000000"/>
              </a:solidFill>
              <a:effectLst/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51D48692-C772-AED5-E35B-477C13303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31" y="441701"/>
            <a:ext cx="2732381" cy="38590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6E21EA-645F-D355-EBD2-39C7F467FFB6}"/>
              </a:ext>
            </a:extLst>
          </p:cNvPr>
          <p:cNvSpPr txBox="1"/>
          <p:nvPr/>
        </p:nvSpPr>
        <p:spPr>
          <a:xfrm>
            <a:off x="0" y="4394022"/>
            <a:ext cx="3572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Hình ảnh học online kết hợp học trực tiếp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4990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DA94403-AEE5-C52D-EBE2-7EE04A6BD6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709163"/>
              </p:ext>
            </p:extLst>
          </p:nvPr>
        </p:nvGraphicFramePr>
        <p:xfrm>
          <a:off x="906780" y="888461"/>
          <a:ext cx="6850121" cy="3861770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3369460">
                  <a:extLst>
                    <a:ext uri="{9D8B030D-6E8A-4147-A177-3AD203B41FA5}">
                      <a16:colId xmlns:a16="http://schemas.microsoft.com/office/drawing/2014/main" val="614984381"/>
                    </a:ext>
                  </a:extLst>
                </a:gridCol>
                <a:gridCol w="3480661">
                  <a:extLst>
                    <a:ext uri="{9D8B030D-6E8A-4147-A177-3AD203B41FA5}">
                      <a16:colId xmlns:a16="http://schemas.microsoft.com/office/drawing/2014/main" val="3044944916"/>
                    </a:ext>
                  </a:extLst>
                </a:gridCol>
              </a:tblGrid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mạnh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(S)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kiệm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chi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phí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Ứng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với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nhiều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sinh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viên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yếu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(W)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Khó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khăn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về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sự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tương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tác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trực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tiếp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Quản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lý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thời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gian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308634"/>
                  </a:ext>
                </a:extLst>
              </a:tr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Cơ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hội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(O)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Tích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dục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năng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số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Thách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thức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(T)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đường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truyền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bị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Kiểm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soát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5528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7123C2C-C7BD-72E8-6B1B-22756AE14B2C}"/>
              </a:ext>
            </a:extLst>
          </p:cNvPr>
          <p:cNvSpPr txBox="1"/>
          <p:nvPr/>
        </p:nvSpPr>
        <p:spPr>
          <a:xfrm>
            <a:off x="92990" y="263471"/>
            <a:ext cx="2735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/>
              <a:t>Mô hình SWOT:</a:t>
            </a:r>
            <a:endParaRPr lang="en-US" sz="18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135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“</a:t>
            </a:r>
            <a:r>
              <a:rPr lang="en-US" sz="3200" b="1" dirty="0" err="1"/>
              <a:t>Lễ</a:t>
            </a:r>
            <a:r>
              <a:rPr lang="en-US" sz="3200" b="1" dirty="0"/>
              <a:t> </a:t>
            </a:r>
            <a:r>
              <a:rPr lang="en-US" sz="3200" b="1" dirty="0" err="1"/>
              <a:t>Hội</a:t>
            </a:r>
            <a:r>
              <a:rPr lang="en-US" sz="3200" b="1" dirty="0"/>
              <a:t> </a:t>
            </a:r>
            <a:r>
              <a:rPr lang="en-US" sz="3200" b="1" dirty="0" err="1"/>
              <a:t>Âm</a:t>
            </a:r>
            <a:r>
              <a:rPr lang="en-US" sz="3200" b="1" dirty="0"/>
              <a:t> </a:t>
            </a:r>
            <a:r>
              <a:rPr lang="en-US" sz="3200" b="1" dirty="0" err="1"/>
              <a:t>Nhạc</a:t>
            </a:r>
            <a:r>
              <a:rPr lang="en-US" sz="3200" b="1" dirty="0"/>
              <a:t>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8" y="3417032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</a:t>
            </a:r>
            <a:r>
              <a:rPr lang="en-US" sz="2400" dirty="0"/>
              <a:t>Hồ Văn Tuấn</a:t>
            </a:r>
          </a:p>
        </p:txBody>
      </p:sp>
    </p:spTree>
    <p:extLst>
      <p:ext uri="{BB962C8B-B14F-4D97-AF65-F5344CB8AC3E}">
        <p14:creationId xmlns:p14="http://schemas.microsoft.com/office/powerpoint/2010/main" val="282957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90854" y="4084363"/>
            <a:ext cx="241854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8F3634-F02E-14F1-AA59-3A43F1FA3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22" y="517868"/>
            <a:ext cx="2825604" cy="34904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7ECB36-5B4F-9F31-D12F-8A91B7E013DB}"/>
              </a:ext>
            </a:extLst>
          </p:cNvPr>
          <p:cNvSpPr txBox="1"/>
          <p:nvPr/>
        </p:nvSpPr>
        <p:spPr>
          <a:xfrm>
            <a:off x="4181072" y="1385909"/>
            <a:ext cx="31816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latin typeface="Cabin"/>
              </a:rPr>
              <a:t>Đặc điểm:</a:t>
            </a:r>
            <a:r>
              <a:rPr lang="vi-VN" sz="1800" dirty="0">
                <a:latin typeface="Cabin"/>
              </a:rPr>
              <a:t> Đây là một sân khấu mở ra để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trí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giao</a:t>
            </a:r>
            <a:r>
              <a:rPr lang="en-US" sz="1800" dirty="0">
                <a:latin typeface="Cabin"/>
              </a:rPr>
              <a:t> l</a:t>
            </a:r>
            <a:r>
              <a:rPr lang="vi-VN" sz="1800" dirty="0">
                <a:latin typeface="Cabin"/>
              </a:rPr>
              <a:t>ưu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với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các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nghệ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sĩ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ăn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uống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vào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dịp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mùa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hè</a:t>
            </a:r>
            <a:r>
              <a:rPr lang="en-US" sz="1800" dirty="0">
                <a:latin typeface="Cabin"/>
              </a:rPr>
              <a:t>,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th</a:t>
            </a:r>
            <a:r>
              <a:rPr lang="vi-VN" sz="1800" dirty="0">
                <a:latin typeface="Cabin"/>
              </a:rPr>
              <a:t>ư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giản</a:t>
            </a:r>
            <a:r>
              <a:rPr lang="en-US" sz="1800" dirty="0">
                <a:latin typeface="Cabin"/>
              </a:rPr>
              <a:t>.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BB842-9FBF-EE81-2668-9C5919B7E886}"/>
              </a:ext>
            </a:extLst>
          </p:cNvPr>
          <p:cNvSpPr txBox="1"/>
          <p:nvPr/>
        </p:nvSpPr>
        <p:spPr>
          <a:xfrm>
            <a:off x="4444119" y="504329"/>
            <a:ext cx="2918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>
                <a:solidFill>
                  <a:srgbClr val="444738"/>
                </a:solidFill>
                <a:latin typeface="Cabin"/>
              </a:rPr>
              <a:t>Tên ý tưởng dự kiến: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Lễ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Hội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Âm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Nhạc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6885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16652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2"/>
            <a:ext cx="2356634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EB9022-76C7-F6F1-E81C-137BBCD8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822961"/>
            <a:ext cx="3413760" cy="34518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7AC74E-4AD8-5A49-CE14-0DAE175BC38E}"/>
              </a:ext>
            </a:extLst>
          </p:cNvPr>
          <p:cNvSpPr txBox="1"/>
          <p:nvPr/>
        </p:nvSpPr>
        <p:spPr>
          <a:xfrm>
            <a:off x="4152378" y="925146"/>
            <a:ext cx="48538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dirty="0">
                <a:solidFill>
                  <a:srgbClr val="444738"/>
                </a:solidFill>
                <a:latin typeface="Cabin"/>
              </a:rPr>
              <a:t>Các tiết mục sẽ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 các sinh viên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giao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l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ưu thể hiện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 tiết mục hát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v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ới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ca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nghệ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sĩ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. Tiết mục cuối sẽ kết hợp với các sinh viên trường sân khấu điện ảnh để diễ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một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tiết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mục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đặc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sắc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nhất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sẽ được phát trực tiếp trên fanpage của nhà trường và nhãn hàng để lan tỏa năng lượng tích cực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,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tạo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kh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ông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khí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thoải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mái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sinh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viên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 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510205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8" y="1032590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40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" y="739586"/>
            <a:ext cx="4445617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Cải thiện </a:t>
            </a:r>
            <a:r>
              <a:rPr lang="en-US" sz="1600" dirty="0" err="1"/>
              <a:t>tâm</a:t>
            </a:r>
            <a:r>
              <a:rPr lang="en-US" sz="1600" dirty="0"/>
              <a:t> </a:t>
            </a:r>
            <a:r>
              <a:rPr lang="en-US" sz="1600" dirty="0" err="1"/>
              <a:t>trạng</a:t>
            </a:r>
            <a:r>
              <a:rPr lang="en-US" sz="1600" dirty="0"/>
              <a:t> </a:t>
            </a:r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học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th</a:t>
            </a:r>
            <a:r>
              <a:rPr lang="vi-VN" sz="1600" dirty="0"/>
              <a:t>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dài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Cung cấp kỹ năng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tiếp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en-US" sz="1600" dirty="0"/>
              <a:t>L</a:t>
            </a:r>
            <a:r>
              <a:rPr lang="vi-VN" sz="1600" dirty="0"/>
              <a:t>an tỏa thông điệp tích cực cho mọi người.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62528" y="1032589"/>
            <a:ext cx="4572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r>
              <a:rPr lang="vi-VN" sz="1600" dirty="0"/>
              <a:t>-</a:t>
            </a:r>
            <a:r>
              <a:rPr lang="en-US" sz="1600" dirty="0"/>
              <a:t>   </a:t>
            </a:r>
            <a:r>
              <a:rPr lang="vi-VN" sz="1600" dirty="0"/>
              <a:t>Chất lượng các tiết mục không được đảm bảo.</a:t>
            </a:r>
            <a:br>
              <a:rPr lang="vi-VN" sz="1600" dirty="0"/>
            </a:br>
            <a:r>
              <a:rPr lang="en-US" sz="1600" dirty="0"/>
              <a:t>-   </a:t>
            </a:r>
            <a:r>
              <a:rPr lang="en-US" sz="1600" dirty="0" err="1"/>
              <a:t>Đông</a:t>
            </a:r>
            <a:r>
              <a:rPr lang="en-US" sz="1600" dirty="0"/>
              <a:t> ng</a:t>
            </a:r>
            <a:r>
              <a:rPr lang="vi-VN" sz="1600" dirty="0"/>
              <a:t>ười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gây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chịu</a:t>
            </a:r>
            <a:r>
              <a:rPr lang="en-US" sz="1600" dirty="0"/>
              <a:t>.</a:t>
            </a:r>
          </a:p>
          <a:p>
            <a:r>
              <a:rPr lang="en-US" sz="1600" dirty="0">
                <a:latin typeface="+mj-lt"/>
              </a:rPr>
              <a:t>-    </a:t>
            </a:r>
            <a:r>
              <a:rPr lang="en-US" sz="1600" dirty="0" err="1">
                <a:latin typeface="+mj-lt"/>
              </a:rPr>
              <a:t>Tốn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nhiều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kinh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phí</a:t>
            </a:r>
            <a:r>
              <a:rPr lang="en-US" sz="1600" dirty="0">
                <a:latin typeface="+mj-lt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1" y="2916739"/>
            <a:ext cx="447535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en-US" sz="1600" dirty="0" err="1"/>
              <a:t>Nhận</a:t>
            </a:r>
            <a:r>
              <a:rPr lang="en-US" sz="1600" dirty="0"/>
              <a:t> đ</a:t>
            </a:r>
            <a:r>
              <a:rPr lang="vi-VN" sz="1600" dirty="0"/>
              <a:t>ược sự hỗ trợ từ các tổ chức, các cá nhân</a:t>
            </a:r>
            <a:r>
              <a:rPr lang="en-US" sz="1600" dirty="0"/>
              <a:t>, ca </a:t>
            </a:r>
            <a:r>
              <a:rPr lang="en-US" sz="1600" dirty="0" err="1"/>
              <a:t>nghệ</a:t>
            </a:r>
            <a:r>
              <a:rPr lang="en-US" sz="1600" dirty="0"/>
              <a:t> </a:t>
            </a:r>
            <a:r>
              <a:rPr lang="en-US" sz="1600" dirty="0" err="1"/>
              <a:t>sĩ</a:t>
            </a:r>
            <a:endParaRPr lang="en-US" sz="1600" dirty="0"/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vi-VN" sz="1600" dirty="0"/>
              <a:t>Được</a:t>
            </a:r>
            <a:r>
              <a:rPr lang="en-US" sz="1600" dirty="0"/>
              <a:t> </a:t>
            </a:r>
            <a:r>
              <a:rPr lang="en-US" sz="1600" dirty="0" err="1"/>
              <a:t>nhận</a:t>
            </a:r>
            <a:r>
              <a:rPr lang="en-US" sz="1600" dirty="0"/>
              <a:t> </a:t>
            </a:r>
            <a:r>
              <a:rPr lang="en-US" sz="1600" dirty="0" err="1"/>
              <a:t>hỗ</a:t>
            </a:r>
            <a:r>
              <a:rPr lang="en-US" sz="1600" dirty="0"/>
              <a:t> tr</a:t>
            </a:r>
            <a:r>
              <a:rPr lang="vi-VN" sz="1600" dirty="0"/>
              <a:t>ợ</a:t>
            </a:r>
            <a:r>
              <a:rPr lang="en-US" sz="1600" dirty="0"/>
              <a:t> </a:t>
            </a:r>
            <a:r>
              <a:rPr lang="en-US" sz="1600" dirty="0" err="1"/>
              <a:t>cái</a:t>
            </a:r>
            <a:r>
              <a:rPr lang="en-US" sz="1600" dirty="0"/>
              <a:t> </a:t>
            </a:r>
            <a:r>
              <a:rPr lang="en-US" sz="1600" dirty="0" err="1"/>
              <a:t>sinh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, </a:t>
            </a:r>
            <a:r>
              <a:rPr lang="en-US" sz="1600" dirty="0" err="1"/>
              <a:t>kĩ</a:t>
            </a:r>
            <a:r>
              <a:rPr lang="en-US" sz="1600" dirty="0"/>
              <a:t> </a:t>
            </a:r>
            <a:r>
              <a:rPr lang="en-US" sz="1600" dirty="0" err="1"/>
              <a:t>thuật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chuyên</a:t>
            </a:r>
            <a:r>
              <a:rPr lang="en-US" sz="1600" dirty="0"/>
              <a:t> </a:t>
            </a:r>
            <a:r>
              <a:rPr lang="en-US" sz="1600" dirty="0" err="1"/>
              <a:t>môn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62528" y="2910904"/>
            <a:ext cx="4665291" cy="199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Khả năng thu hút không được quảng bá hiệu quả có thể, có thể số lượng người xem không được như mong đợi.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>
                <a:latin typeface="Cabin"/>
              </a:rPr>
              <a:t> </a:t>
            </a:r>
            <a:r>
              <a:rPr lang="en-US" sz="1600" dirty="0">
                <a:latin typeface="Cabin"/>
              </a:rPr>
              <a:t>T</a:t>
            </a:r>
            <a:r>
              <a:rPr lang="vi-VN" sz="1600" dirty="0"/>
              <a:t>ổ chức </a:t>
            </a:r>
            <a:r>
              <a:rPr lang="en-US" sz="1600" dirty="0" err="1"/>
              <a:t>phải</a:t>
            </a:r>
            <a:r>
              <a:rPr lang="en-US" sz="1600" dirty="0"/>
              <a:t> an </a:t>
            </a:r>
            <a:r>
              <a:rPr lang="en-US" sz="1600" dirty="0" err="1"/>
              <a:t>ninh</a:t>
            </a:r>
            <a:r>
              <a:rPr lang="en-US" sz="1600" dirty="0"/>
              <a:t>, s</a:t>
            </a:r>
            <a:r>
              <a:rPr lang="vi-VN" sz="1600" dirty="0"/>
              <a:t>ử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nhanh</a:t>
            </a:r>
            <a:r>
              <a:rPr lang="en-US" sz="1600" dirty="0"/>
              <a:t> </a:t>
            </a:r>
            <a:r>
              <a:rPr lang="en-US" sz="1600" dirty="0" err="1"/>
              <a:t>nhẹn</a:t>
            </a:r>
            <a:endParaRPr lang="vi-VN" sz="1600" dirty="0"/>
          </a:p>
        </p:txBody>
      </p:sp>
    </p:spTree>
    <p:extLst>
      <p:ext uri="{BB962C8B-B14F-4D97-AF65-F5344CB8AC3E}">
        <p14:creationId xmlns:p14="http://schemas.microsoft.com/office/powerpoint/2010/main" val="1925384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</a:t>
            </a:r>
            <a:r>
              <a:rPr lang="vi-VN" sz="3200" b="1"/>
              <a:t>CÁ NHÂN</a:t>
            </a:r>
            <a:r>
              <a:rPr lang="en-US" sz="3200" b="1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/>
              <a:t>WORKSHOP QUẢN LÝ THỜI GIAN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</a:t>
            </a:r>
            <a:r>
              <a:rPr lang="vi-VN" sz="2400"/>
              <a:t>: </a:t>
            </a:r>
            <a:r>
              <a:rPr lang="en-US" sz="2400"/>
              <a:t>Trần Quốc Thanh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3520</Words>
  <Application>Microsoft Office PowerPoint</Application>
  <PresentationFormat>On-screen Show (16:9)</PresentationFormat>
  <Paragraphs>470</Paragraphs>
  <Slides>48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Vidaloka</vt:lpstr>
      <vt:lpstr>Arial</vt:lpstr>
      <vt:lpstr>Montserrat</vt:lpstr>
      <vt:lpstr>MS Mincho</vt:lpstr>
      <vt:lpstr>Cabin</vt:lpstr>
      <vt:lpstr>Times New Roman</vt:lpstr>
      <vt:lpstr>Wingdings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pháp cá nhân : Mùa hè của sinh viên ” Thành công”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quectkenk</cp:lastModifiedBy>
  <cp:revision>25</cp:revision>
  <dcterms:modified xsi:type="dcterms:W3CDTF">2024-08-15T00:59:17Z</dcterms:modified>
</cp:coreProperties>
</file>